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7" r:id="rId3"/>
    <p:sldId id="259" r:id="rId4"/>
    <p:sldId id="267" r:id="rId5"/>
    <p:sldId id="260" r:id="rId6"/>
    <p:sldId id="270" r:id="rId7"/>
    <p:sldId id="269" r:id="rId8"/>
    <p:sldId id="261" r:id="rId9"/>
    <p:sldId id="264" r:id="rId10"/>
    <p:sldId id="265" r:id="rId11"/>
    <p:sldId id="271" r:id="rId12"/>
    <p:sldId id="281" r:id="rId13"/>
    <p:sldId id="262" r:id="rId14"/>
    <p:sldId id="274" r:id="rId15"/>
    <p:sldId id="273" r:id="rId16"/>
    <p:sldId id="275" r:id="rId17"/>
    <p:sldId id="279" r:id="rId18"/>
    <p:sldId id="280" r:id="rId19"/>
    <p:sldId id="268" r:id="rId20"/>
    <p:sldId id="266" r:id="rId21"/>
    <p:sldId id="276" r:id="rId22"/>
    <p:sldId id="258" r:id="rId23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072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798">
          <p15:clr>
            <a:srgbClr val="A4A3A4"/>
          </p15:clr>
        </p15:guide>
        <p15:guide id="5" orient="horz" pos="124">
          <p15:clr>
            <a:srgbClr val="A4A3A4"/>
          </p15:clr>
        </p15:guide>
        <p15:guide id="6" orient="horz" pos="260">
          <p15:clr>
            <a:srgbClr val="A4A3A4"/>
          </p15:clr>
        </p15:guide>
        <p15:guide id="7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7EAD"/>
    <a:srgbClr val="162852"/>
    <a:srgbClr val="2A79AA"/>
    <a:srgbClr val="2A79B3"/>
    <a:srgbClr val="2B81BC"/>
    <a:srgbClr val="2B81B3"/>
    <a:srgbClr val="2981B5"/>
    <a:srgbClr val="1A93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DC647B-0958-EC8D-25BE-980A7763C35A}" v="82" dt="2020-05-20T07:48:10.430"/>
    <p1510:client id="{034D3211-9782-4A37-B0E7-42F220199D16}" v="660" dt="2020-05-20T21:28:39.026"/>
    <p1510:client id="{0752D21F-D350-3E05-F1FD-08569E400E3F}" v="221" dt="2020-05-21T10:17:29.416"/>
    <p1510:client id="{12A6F775-6F64-2940-D75F-A9BDC1F95327}" v="1697" dt="2020-05-21T16:26:09.314"/>
    <p1510:client id="{588C0A78-4871-01EF-9DFB-BE7F037E8BB5}" v="434" dt="2020-05-21T15:53:00.838"/>
    <p1510:client id="{5990319C-BAAD-ABBA-5872-D318FD2A644F}" v="119" dt="2020-05-21T17:22:39.315"/>
    <p1510:client id="{64C1502A-EB41-BCCA-25E5-772B9EAEE662}" v="71" dt="2020-05-21T16:26:00.543"/>
    <p1510:client id="{75C0462C-4BFD-2ADF-DC07-DA0649814339}" v="625" dt="2020-05-22T08:30:11.510"/>
    <p1510:client id="{769C008C-B1D8-C3C9-FB1C-2AE7BCA7253A}" v="366" dt="2020-05-22T09:14:31.384"/>
    <p1510:client id="{90F8AAFE-E2E3-DFD9-864A-0B839FE302E3}" v="151" dt="2020-05-22T08:56:12.924"/>
    <p1510:client id="{9EF37250-36BA-EA80-E30F-8503795FEAF9}" v="82" dt="2020-05-19T09:14:46.501"/>
    <p1510:client id="{9F50B82F-9ACC-192C-24C6-1626B7421699}" v="631" dt="2020-05-20T07:36:47.9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>
        <p:guide orient="horz" pos="1620"/>
        <p:guide orient="horz" pos="3072"/>
        <p:guide orient="horz" pos="350"/>
        <p:guide orient="horz" pos="798"/>
        <p:guide orient="horz" pos="124"/>
        <p:guide orient="horz" pos="2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B24D83C-5AA7-4BE8-8CDE-C74B324B9A1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813F18-873F-4941-9B7D-71BD13D22A8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F18986-D09E-4A41-9CAB-0ED0CA5BC936}" type="datetimeFigureOut">
              <a:rPr lang="en-US" smtClean="0"/>
              <a:t>22-May-20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1662E7-3E10-4B12-A081-FDFB507D24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45DC96-B266-41FA-9B7A-DBC3570913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1946B-5D65-480C-8CF6-A822F99EE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5975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4.gif>
</file>

<file path=ppt/media/image5.png>
</file>

<file path=ppt/media/image6.jpeg>
</file>

<file path=ppt/media/image7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7C4F75-5FC0-4561-989A-C42934B950F3}" type="datetimeFigureOut">
              <a:rPr lang="en-US" smtClean="0"/>
              <a:t>22-May-20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E1D6A-47E6-4930-868F-DBF12A1E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4677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6904"/>
            <a:ext cx="7772400" cy="5302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05372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47998F-E158-4F7D-9EF8-A8CF92E6A6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346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4CB20-6C2F-4263-8071-E7FB4FAE82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82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01819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01819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5027C6-3D7C-4B4E-91D7-FB765259613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649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9850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923679"/>
            <a:ext cx="4040188" cy="184007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389850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923679"/>
            <a:ext cx="4041775" cy="184007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3BAA1-738A-4FF9-89DF-1F6BEC6EB6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26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 bwMode="auto">
          <a:xfrm>
            <a:off x="457200" y="1491630"/>
            <a:ext cx="8229600" cy="332265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44BDB4-338D-4899-A5C3-7E3873F16E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15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5" descr="LTU eng - vit.eps">
            <a:extLst>
              <a:ext uri="{FF2B5EF4-FFF2-40B4-BE49-F238E27FC236}">
                <a16:creationId xmlns:a16="http://schemas.microsoft.com/office/drawing/2014/main" id="{24FA0600-DB1D-484A-B749-DBA977E9A8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113" y="1389063"/>
            <a:ext cx="4803775" cy="236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1052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Bildobjekt 11" descr="isblock frilagda med skugga cmyk blänkare.psd">
            <a:extLst>
              <a:ext uri="{FF2B5EF4-FFF2-40B4-BE49-F238E27FC236}">
                <a16:creationId xmlns:a16="http://schemas.microsoft.com/office/drawing/2014/main" id="{1F5C25CF-1ADD-4A8A-BA36-9E11D8EE3C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10"/>
          <a:stretch>
            <a:fillRect/>
          </a:stretch>
        </p:blipFill>
        <p:spPr bwMode="auto">
          <a:xfrm>
            <a:off x="7720013" y="2698750"/>
            <a:ext cx="1412875" cy="254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7AE273-6CDB-4FAF-A853-35AC931A877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627063"/>
            <a:ext cx="8229600" cy="7207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sv-SE"/>
              <a:t>Klicka här för att ändra format</a:t>
            </a:r>
            <a:endParaRPr lang="en-US"/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78B63957-4720-4B53-A2B8-37FFA0D1C32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492250"/>
            <a:ext cx="8229600" cy="332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v-SE" altLang="en-US"/>
              <a:t>Klicka här för att ändra format på bakgrundstexten</a:t>
            </a:r>
          </a:p>
          <a:p>
            <a:pPr lvl="1"/>
            <a:r>
              <a:rPr lang="sv-SE" altLang="en-US"/>
              <a:t>Nivå två</a:t>
            </a:r>
          </a:p>
          <a:p>
            <a:pPr lvl="2"/>
            <a:r>
              <a:rPr lang="sv-SE" altLang="en-US"/>
              <a:t>Nivå tre</a:t>
            </a:r>
          </a:p>
          <a:p>
            <a:pPr lvl="3"/>
            <a:r>
              <a:rPr lang="sv-SE" altLang="en-US"/>
              <a:t>Nivå fyra</a:t>
            </a:r>
          </a:p>
          <a:p>
            <a:pPr lvl="4"/>
            <a:r>
              <a:rPr lang="sv-SE" altLang="en-US"/>
              <a:t>Nivå fem</a:t>
            </a:r>
            <a:endParaRPr lang="en-US" altLang="en-US"/>
          </a:p>
        </p:txBody>
      </p:sp>
      <p:pic>
        <p:nvPicPr>
          <p:cNvPr id="1029" name="Bildobjekt 8" descr="LTU eng - vit.eps">
            <a:extLst>
              <a:ext uri="{FF2B5EF4-FFF2-40B4-BE49-F238E27FC236}">
                <a16:creationId xmlns:a16="http://schemas.microsoft.com/office/drawing/2014/main" id="{E5F53FB6-BE55-49AA-85DB-F265A3001A0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3688" y="4394200"/>
            <a:ext cx="979487" cy="48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BCF97C-6E7A-46A2-AA88-4226CF4A44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9638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C9750-DF0F-4C83-AE2A-8AE03001993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2800" b="1" kern="1200" cap="all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charset="0"/>
          <a:ea typeface="ＭＳ Ｐゴシック" charset="0"/>
          <a:cs typeface="Arial" panose="020B0604020202020204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charset="0"/>
          <a:ea typeface="ＭＳ Ｐゴシック" charset="0"/>
          <a:cs typeface="Arial" panose="020B0604020202020204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charset="0"/>
          <a:ea typeface="ＭＳ Ｐゴシック" charset="0"/>
          <a:cs typeface="Arial" panose="020B0604020202020204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charset="0"/>
          <a:ea typeface="ＭＳ Ｐゴシック" charset="0"/>
          <a:cs typeface="Arial" panose="020B0604020202020204" pitchFamily="34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03366"/>
          </a:solidFill>
          <a:latin typeface="Arial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03366"/>
          </a:solidFill>
          <a:latin typeface="Arial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03366"/>
          </a:solidFill>
          <a:latin typeface="Arial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03366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4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E418141-EF60-4814-B44C-7150E9505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257300"/>
            <a:ext cx="7772400" cy="530225"/>
          </a:xfrm>
        </p:spPr>
        <p:txBody>
          <a:bodyPr/>
          <a:lstStyle/>
          <a:p>
            <a:pPr>
              <a:defRPr/>
            </a:pPr>
            <a:r>
              <a:rPr lang="en-GB" dirty="0">
                <a:ea typeface="ＭＳ Ｐゴシック"/>
              </a:rPr>
              <a:t>Embedding Optimization for NLP interpretation</a:t>
            </a:r>
            <a:endParaRPr lang="sv-SE" dirty="0"/>
          </a:p>
        </p:txBody>
      </p:sp>
      <p:sp>
        <p:nvSpPr>
          <p:cNvPr id="4099" name="Underrubrik 2">
            <a:extLst>
              <a:ext uri="{FF2B5EF4-FFF2-40B4-BE49-F238E27FC236}">
                <a16:creationId xmlns:a16="http://schemas.microsoft.com/office/drawing/2014/main" id="{CA10C29B-E354-4281-A184-2FC3349D7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562225"/>
            <a:ext cx="6400800" cy="1314450"/>
          </a:xfrm>
        </p:spPr>
        <p:txBody>
          <a:bodyPr/>
          <a:lstStyle/>
          <a:p>
            <a:pPr eaLnBrk="1" hangingPunct="1"/>
            <a:r>
              <a:rPr lang="en-GB" altLang="en-US" dirty="0">
                <a:ea typeface="ＭＳ Ｐゴシック"/>
              </a:rPr>
              <a:t>Advanced Deep Learning 2020</a:t>
            </a:r>
          </a:p>
          <a:p>
            <a:pPr eaLnBrk="1" hangingPunct="1"/>
            <a:r>
              <a:rPr lang="en-GB" altLang="en-US" dirty="0">
                <a:ea typeface="ＭＳ Ｐゴシック"/>
              </a:rPr>
              <a:t>Carl </a:t>
            </a:r>
            <a:r>
              <a:rPr lang="en-GB" altLang="en-US" dirty="0" err="1">
                <a:ea typeface="ＭＳ Ｐゴシック"/>
              </a:rPr>
              <a:t>Borngrund</a:t>
            </a:r>
            <a:r>
              <a:rPr lang="en-GB" altLang="en-US" dirty="0">
                <a:ea typeface="ＭＳ Ｐゴシック"/>
              </a:rPr>
              <a:t>, Karl </a:t>
            </a:r>
            <a:r>
              <a:rPr lang="en-GB" altLang="en-US" dirty="0" err="1">
                <a:ea typeface="ＭＳ Ｐゴシック"/>
              </a:rPr>
              <a:t>Ekstr</a:t>
            </a:r>
            <a:r>
              <a:rPr lang="en-GB" dirty="0" err="1">
                <a:ea typeface="ＭＳ Ｐゴシック"/>
              </a:rPr>
              <a:t>ö</a:t>
            </a:r>
            <a:r>
              <a:rPr lang="en-GB" altLang="en-US" dirty="0" err="1">
                <a:ea typeface="ＭＳ Ｐゴシック"/>
              </a:rPr>
              <a:t>m</a:t>
            </a:r>
            <a:r>
              <a:rPr lang="en-GB" altLang="en-US" dirty="0">
                <a:ea typeface="ＭＳ Ｐゴシック"/>
              </a:rPr>
              <a:t>, Konstantina Nikolaidou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3907E0-73CB-4A04-AACF-7AA988165F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AE8F281-3BDC-428C-B62C-A42850682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>
                <a:ea typeface="ＭＳ Ｐゴシック"/>
              </a:rPr>
              <a:t>EXPERIMENT SETUP</a:t>
            </a:r>
            <a:endParaRPr lang="sv-SE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936F115-17E4-471C-A7B1-1CC2098CA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>
                <a:ea typeface="ＭＳ Ｐゴシック"/>
              </a:rPr>
              <a:t>Train the network on the downstream task (SA)</a:t>
            </a:r>
            <a:endParaRPr lang="sv-SE"/>
          </a:p>
          <a:p>
            <a:pPr lvl="1"/>
            <a:r>
              <a:rPr lang="sv-SE">
                <a:ea typeface="ＭＳ Ｐゴシック"/>
              </a:rPr>
              <a:t>Optimizer: Adam</a:t>
            </a:r>
          </a:p>
          <a:p>
            <a:pPr lvl="1"/>
            <a:r>
              <a:rPr lang="sv-SE">
                <a:ea typeface="ＭＳ Ｐゴシック"/>
              </a:rPr>
              <a:t>Loss function: BCE</a:t>
            </a:r>
          </a:p>
          <a:p>
            <a:pPr lvl="1"/>
            <a:r>
              <a:rPr lang="sv-SE">
                <a:ea typeface="ＭＳ Ｐゴシック"/>
              </a:rPr>
              <a:t>LR: 10^-3</a:t>
            </a:r>
            <a:endParaRPr lang="sv-SE"/>
          </a:p>
          <a:p>
            <a:pPr lvl="1"/>
            <a:r>
              <a:rPr lang="sv-SE">
                <a:ea typeface="ＭＳ Ｐゴシック"/>
              </a:rPr>
              <a:t>Batch size: 64</a:t>
            </a:r>
            <a:endParaRPr lang="sv-SE"/>
          </a:p>
          <a:p>
            <a:pPr lvl="1"/>
            <a:r>
              <a:rPr lang="sv-SE">
                <a:ea typeface="ＭＳ Ｐゴシック"/>
              </a:rPr>
              <a:t>Max length of sentences: 250</a:t>
            </a:r>
          </a:p>
          <a:p>
            <a:pPr lvl="1"/>
            <a:r>
              <a:rPr lang="sv-SE">
                <a:ea typeface="ＭＳ Ｐゴシック"/>
              </a:rPr>
              <a:t>Stop training after 10 epochs with no improvement to the validation accuracy</a:t>
            </a:r>
          </a:p>
          <a:p>
            <a:pPr lvl="1"/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DD5531-85E0-4F5B-917B-CE00B62D5C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733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AE8F281-3BDC-428C-B62C-A42850682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>
                <a:ea typeface="ＭＳ Ｐゴシック"/>
              </a:rPr>
              <a:t>EXPERIMENT SETUP</a:t>
            </a:r>
            <a:endParaRPr lang="sv-SE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936F115-17E4-471C-A7B1-1CC2098CA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20B0604020202020204" pitchFamily="34" charset="0"/>
              <a:buChar char="§"/>
            </a:pPr>
            <a:r>
              <a:rPr lang="en-GB">
                <a:ea typeface="ＭＳ Ｐゴシック"/>
              </a:rPr>
              <a:t>Train an input word</a:t>
            </a:r>
            <a:endParaRPr lang="en-GB"/>
          </a:p>
          <a:p>
            <a:pPr lvl="1"/>
            <a:r>
              <a:rPr lang="en-GB">
                <a:ea typeface="ＭＳ Ｐゴシック"/>
              </a:rPr>
              <a:t>Randomly chosen from vocabulary or user input</a:t>
            </a:r>
          </a:p>
          <a:p>
            <a:pPr lvl="1"/>
            <a:r>
              <a:rPr lang="en-GB">
                <a:ea typeface="ＭＳ Ｐゴシック"/>
              </a:rPr>
              <a:t>Optimizer: Adam</a:t>
            </a:r>
          </a:p>
          <a:p>
            <a:pPr lvl="1"/>
            <a:r>
              <a:rPr lang="en-GB">
                <a:ea typeface="ＭＳ Ｐゴシック"/>
              </a:rPr>
              <a:t>LR: 10^-3</a:t>
            </a:r>
            <a:endParaRPr lang="en-GB"/>
          </a:p>
          <a:p>
            <a:pPr lvl="1"/>
            <a:r>
              <a:rPr lang="en-GB">
                <a:ea typeface="ＭＳ Ｐゴシック"/>
              </a:rPr>
              <a:t>Loss function: Maximize/Minimize activation in the last fully connected layer</a:t>
            </a:r>
          </a:p>
          <a:p>
            <a:pPr lvl="1"/>
            <a:r>
              <a:rPr lang="en-GB">
                <a:ea typeface="ＭＳ Ｐゴシック"/>
              </a:rPr>
              <a:t>Epochs: 20000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3FCAB-B3B7-48EB-90D3-E1B6389FC7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390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C97E915-1FD0-4AD1-890D-29EABCBA0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>
                <a:ea typeface="ＭＳ Ｐゴシック"/>
              </a:rPr>
              <a:t>Experiment Setup</a:t>
            </a:r>
            <a:endParaRPr lang="sv-SE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ED682BD-7537-46E3-BE46-5C8631823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Train an adversarial example</a:t>
            </a:r>
            <a:endParaRPr lang="en-GB"/>
          </a:p>
          <a:p>
            <a:pPr lvl="1"/>
            <a:r>
              <a:rPr lang="en-GB">
                <a:ea typeface="ＭＳ Ｐゴシック"/>
              </a:rPr>
              <a:t>Choose a word and train the embedding</a:t>
            </a:r>
          </a:p>
          <a:p>
            <a:pPr lvl="1"/>
            <a:r>
              <a:rPr lang="en-GB">
                <a:ea typeface="ＭＳ Ｐゴシック"/>
              </a:rPr>
              <a:t>Add the trained embedding to the original embedding to alter the SA value</a:t>
            </a:r>
          </a:p>
          <a:p>
            <a:pPr lvl="1"/>
            <a:r>
              <a:rPr lang="en-GB">
                <a:ea typeface="ＭＳ Ｐゴシック"/>
              </a:rPr>
              <a:t>Downscale the trained embedding until the SA is at an appropriate level</a:t>
            </a:r>
          </a:p>
          <a:p>
            <a:pPr lvl="1"/>
            <a:r>
              <a:rPr lang="en-GB">
                <a:ea typeface="ＭＳ Ｐゴシック"/>
              </a:rPr>
              <a:t>Check the norms to see the relative change in embedding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1B352-5764-477D-9EAF-A5E61B5D5D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270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DA838-C712-41C3-B855-C16A73121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ea typeface="ＭＳ Ｐゴシック"/>
              </a:rPr>
              <a:t>Results – optimal embedding</a:t>
            </a:r>
            <a:endParaRPr lang="sv-SE"/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714D9F6B-D9A5-4DCE-81B7-E7B392510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>
              <a:ea typeface="ＭＳ Ｐゴシック"/>
            </a:endParaRPr>
          </a:p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8704C06-A201-42DF-9CA5-CE2ADA72F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091118"/>
              </p:ext>
            </p:extLst>
          </p:nvPr>
        </p:nvGraphicFramePr>
        <p:xfrm>
          <a:off x="1006946" y="1459795"/>
          <a:ext cx="7154086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0235">
                  <a:extLst>
                    <a:ext uri="{9D8B030D-6E8A-4147-A177-3AD203B41FA5}">
                      <a16:colId xmlns:a16="http://schemas.microsoft.com/office/drawing/2014/main" val="1294478297"/>
                    </a:ext>
                  </a:extLst>
                </a:gridCol>
                <a:gridCol w="1430111">
                  <a:extLst>
                    <a:ext uri="{9D8B030D-6E8A-4147-A177-3AD203B41FA5}">
                      <a16:colId xmlns:a16="http://schemas.microsoft.com/office/drawing/2014/main" val="428503561"/>
                    </a:ext>
                  </a:extLst>
                </a:gridCol>
                <a:gridCol w="1506588">
                  <a:extLst>
                    <a:ext uri="{9D8B030D-6E8A-4147-A177-3AD203B41FA5}">
                      <a16:colId xmlns:a16="http://schemas.microsoft.com/office/drawing/2014/main" val="436108703"/>
                    </a:ext>
                  </a:extLst>
                </a:gridCol>
                <a:gridCol w="1218576">
                  <a:extLst>
                    <a:ext uri="{9D8B030D-6E8A-4147-A177-3AD203B41FA5}">
                      <a16:colId xmlns:a16="http://schemas.microsoft.com/office/drawing/2014/main" val="4142091088"/>
                    </a:ext>
                  </a:extLst>
                </a:gridCol>
                <a:gridCol w="1218576">
                  <a:extLst>
                    <a:ext uri="{9D8B030D-6E8A-4147-A177-3AD203B41FA5}">
                      <a16:colId xmlns:a16="http://schemas.microsoft.com/office/drawing/2014/main" val="17703404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Input 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Activation 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Activation after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Grad</a:t>
                      </a:r>
                    </a:p>
                    <a:p>
                      <a:pPr lvl="0" algn="ctr">
                        <a:buNone/>
                      </a:pPr>
                      <a:r>
                        <a:rPr lang="en-US"/>
                        <a:t>Pos/neg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029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err="1"/>
                        <a:t>olympus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-24.35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Pos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178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err="1"/>
                        <a:t>gfriend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-24.13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Pos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159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err="1"/>
                        <a:t>iffr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-24.36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Pos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403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/>
                        <a:t>horrorexplicit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0.24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24.78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749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homesteading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-0.72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24.78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44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landmark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1.88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24.19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8039717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076CF-EDED-40DE-9234-94F2035B5E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DA838-C712-41C3-B855-C16A73121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ea typeface="ＭＳ Ｐゴシック"/>
              </a:rPr>
              <a:t>Results – adversarial attack</a:t>
            </a:r>
            <a:endParaRPr lang="sv-SE"/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714D9F6B-D9A5-4DCE-81B7-E7B392510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>
              <a:ea typeface="ＭＳ Ｐゴシック"/>
            </a:endParaRPr>
          </a:p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8704C06-A201-42DF-9CA5-CE2ADA72F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0299768"/>
              </p:ext>
            </p:extLst>
          </p:nvPr>
        </p:nvGraphicFramePr>
        <p:xfrm>
          <a:off x="1053034" y="1957553"/>
          <a:ext cx="715408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135">
                  <a:extLst>
                    <a:ext uri="{9D8B030D-6E8A-4147-A177-3AD203B41FA5}">
                      <a16:colId xmlns:a16="http://schemas.microsoft.com/office/drawing/2014/main" val="1294478297"/>
                    </a:ext>
                  </a:extLst>
                </a:gridCol>
                <a:gridCol w="1221969">
                  <a:extLst>
                    <a:ext uri="{9D8B030D-6E8A-4147-A177-3AD203B41FA5}">
                      <a16:colId xmlns:a16="http://schemas.microsoft.com/office/drawing/2014/main" val="428503561"/>
                    </a:ext>
                  </a:extLst>
                </a:gridCol>
                <a:gridCol w="1287315">
                  <a:extLst>
                    <a:ext uri="{9D8B030D-6E8A-4147-A177-3AD203B41FA5}">
                      <a16:colId xmlns:a16="http://schemas.microsoft.com/office/drawing/2014/main" val="436108703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4142091088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1770340471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16288450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Input 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 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 after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input</a:t>
                      </a:r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perturb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after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029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good</a:t>
                      </a:r>
                      <a:endParaRPr lang="en-US" sz="1800" b="0" i="0" u="none" strike="noStrike" noProof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0.098</a:t>
                      </a:r>
                      <a:endParaRPr lang="en-US" sz="1800" b="0" i="0" u="none" strike="noStrike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15.34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35.99</a:t>
                      </a:r>
                      <a:endParaRPr lang="sv-S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178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excellent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0.096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27.98</a:t>
                      </a:r>
                      <a:endParaRPr lang="en-US" sz="1800" b="0" i="0" u="none" strike="noStrike" noProof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14.97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32.60</a:t>
                      </a:r>
                      <a:endParaRPr lang="sv-S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159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awful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0.30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0.091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31.65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5.60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33.24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403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mediocre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0.581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0.093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27.082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10.41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30.16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749191"/>
                  </a:ext>
                </a:extLst>
              </a:tr>
            </a:tbl>
          </a:graphicData>
        </a:graphic>
      </p:graphicFrame>
      <p:sp>
        <p:nvSpPr>
          <p:cNvPr id="4" name="Platshållare för innehåll 2">
            <a:extLst>
              <a:ext uri="{FF2B5EF4-FFF2-40B4-BE49-F238E27FC236}">
                <a16:creationId xmlns:a16="http://schemas.microsoft.com/office/drawing/2014/main" id="{D86EAA5E-121F-4AB5-A5E4-4CCE44AE69AF}"/>
              </a:ext>
            </a:extLst>
          </p:cNvPr>
          <p:cNvSpPr txBox="1">
            <a:spLocks/>
          </p:cNvSpPr>
          <p:nvPr/>
        </p:nvSpPr>
        <p:spPr bwMode="auto">
          <a:xfrm>
            <a:off x="457200" y="1316903"/>
            <a:ext cx="8229600" cy="332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ea typeface="ＭＳ Ｐゴシック"/>
              </a:rPr>
              <a:t>An adversarial attack that makes all reviews negative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ED1E11-AE7F-416A-8D98-1970ED8876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815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0A8E661-834C-4B02-A3FB-7BFFDBBD6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RESULTS – ADVERSARIAL ATTACK</a:t>
            </a:r>
            <a:endParaRPr lang="sv-SE" b="0">
              <a:ea typeface="ＭＳ Ｐゴシック"/>
            </a:endParaRP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E55D506-D95F-4901-850F-2A6816CFD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16903"/>
            <a:ext cx="8229600" cy="3322638"/>
          </a:xfrm>
        </p:spPr>
        <p:txBody>
          <a:bodyPr/>
          <a:lstStyle/>
          <a:p>
            <a:r>
              <a:rPr lang="en-GB">
                <a:ea typeface="ＭＳ Ｐゴシック"/>
              </a:rPr>
              <a:t>An adversarial attack that makes all reviews positive</a:t>
            </a:r>
            <a:endParaRPr lang="en-GB"/>
          </a:p>
        </p:txBody>
      </p:sp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296D772C-DE8C-4ED0-AEDA-E5629C344D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48373"/>
              </p:ext>
            </p:extLst>
          </p:nvPr>
        </p:nvGraphicFramePr>
        <p:xfrm>
          <a:off x="1050851" y="1951244"/>
          <a:ext cx="715408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135">
                  <a:extLst>
                    <a:ext uri="{9D8B030D-6E8A-4147-A177-3AD203B41FA5}">
                      <a16:colId xmlns:a16="http://schemas.microsoft.com/office/drawing/2014/main" val="1294478297"/>
                    </a:ext>
                  </a:extLst>
                </a:gridCol>
                <a:gridCol w="1221969">
                  <a:extLst>
                    <a:ext uri="{9D8B030D-6E8A-4147-A177-3AD203B41FA5}">
                      <a16:colId xmlns:a16="http://schemas.microsoft.com/office/drawing/2014/main" val="428503561"/>
                    </a:ext>
                  </a:extLst>
                </a:gridCol>
                <a:gridCol w="1287315">
                  <a:extLst>
                    <a:ext uri="{9D8B030D-6E8A-4147-A177-3AD203B41FA5}">
                      <a16:colId xmlns:a16="http://schemas.microsoft.com/office/drawing/2014/main" val="436108703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4142091088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1770340471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16288450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Input 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 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 after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input</a:t>
                      </a:r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perturb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after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029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good</a:t>
                      </a:r>
                      <a:endParaRPr lang="en-US" sz="1800" b="0" i="0" u="none" strike="noStrike" noProof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30.69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30.95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178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excellent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27.98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28.90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159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awful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0.30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31.65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15.48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36.81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403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mediocre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0.581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0.92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27.082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5.86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28.46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74919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61865E-850B-4260-A806-0435D1C5D5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10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7018701-F175-4862-A575-729DC1C7F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160" y="627063"/>
            <a:ext cx="8229600" cy="720725"/>
          </a:xfrm>
        </p:spPr>
        <p:txBody>
          <a:bodyPr/>
          <a:lstStyle/>
          <a:p>
            <a:r>
              <a:rPr lang="en-GB">
                <a:ea typeface="ＭＳ Ｐゴシック"/>
              </a:rPr>
              <a:t>Results per epoch</a:t>
            </a:r>
            <a:endParaRPr lang="en-GB"/>
          </a:p>
        </p:txBody>
      </p:sp>
      <p:pic>
        <p:nvPicPr>
          <p:cNvPr id="4" name="Bildobjekt 4">
            <a:extLst>
              <a:ext uri="{FF2B5EF4-FFF2-40B4-BE49-F238E27FC236}">
                <a16:creationId xmlns:a16="http://schemas.microsoft.com/office/drawing/2014/main" id="{381DAB2F-CE7E-4207-9591-7068ED6A4E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855" y="1706700"/>
            <a:ext cx="3839797" cy="2888422"/>
          </a:xfrm>
        </p:spPr>
      </p:pic>
      <p:pic>
        <p:nvPicPr>
          <p:cNvPr id="5" name="Bildobjekt 5">
            <a:extLst>
              <a:ext uri="{FF2B5EF4-FFF2-40B4-BE49-F238E27FC236}">
                <a16:creationId xmlns:a16="http://schemas.microsoft.com/office/drawing/2014/main" id="{FA275F53-2D8A-492C-BC3C-852862ED3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389" y="1701611"/>
            <a:ext cx="3967632" cy="288382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64FEC3-FDCB-424E-B961-6E67A7E05E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722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F4FE-DFD0-4F75-B144-72BE2A418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DRIFT PCA</a:t>
            </a:r>
          </a:p>
        </p:txBody>
      </p:sp>
      <p:pic>
        <p:nvPicPr>
          <p:cNvPr id="5" name="Picture 4" descr="A picture containing text, large, table, computer&#10;&#10;Description generated with very high confidence">
            <a:extLst>
              <a:ext uri="{FF2B5EF4-FFF2-40B4-BE49-F238E27FC236}">
                <a16:creationId xmlns:a16="http://schemas.microsoft.com/office/drawing/2014/main" id="{1174878F-11C9-4864-AA30-ACF61FFD8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35335" y="1349376"/>
            <a:ext cx="3497984" cy="34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3A2B2F-F2D0-4A30-8ADF-9A538AD9749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366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F4FE-DFD0-4F75-B144-72BE2A418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</a:rPr>
              <a:t>EMBEDDING DRIFT t-</a:t>
            </a:r>
            <a:r>
              <a:rPr lang="en-US" dirty="0" err="1">
                <a:ea typeface="ＭＳ Ｐゴシック"/>
              </a:rPr>
              <a:t>sne</a:t>
            </a:r>
            <a:endParaRPr lang="en-US" dirty="0" err="1"/>
          </a:p>
        </p:txBody>
      </p:sp>
      <p:pic>
        <p:nvPicPr>
          <p:cNvPr id="5" name="Picture 4" descr="A picture containing text, table, large, laptop&#10;&#10;Description generated with very high confidence">
            <a:extLst>
              <a:ext uri="{FF2B5EF4-FFF2-40B4-BE49-F238E27FC236}">
                <a16:creationId xmlns:a16="http://schemas.microsoft.com/office/drawing/2014/main" id="{1174878F-11C9-4864-AA30-ACF61FFD8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41829" y="1349376"/>
            <a:ext cx="3484995" cy="34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25994A-2A3C-4CDF-9D20-13A59C2804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086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E547DF3-0454-441F-856E-38E82ACB6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Discussion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E03BD93-EEE0-496D-9B7C-40B0AB1C6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We manage to train embeddings to optimize activations</a:t>
            </a:r>
            <a:endParaRPr lang="en-GB"/>
          </a:p>
          <a:p>
            <a:pPr lvl="1"/>
            <a:r>
              <a:rPr lang="en-GB">
                <a:ea typeface="ＭＳ Ｐゴシック"/>
              </a:rPr>
              <a:t>Only the output layer though</a:t>
            </a:r>
            <a:endParaRPr lang="en-GB"/>
          </a:p>
          <a:p>
            <a:pPr>
              <a:buFont typeface="Wingdings" panose="020B0604020202020204" pitchFamily="34" charset="0"/>
              <a:buChar char="§"/>
            </a:pPr>
            <a:r>
              <a:rPr lang="en-GB">
                <a:ea typeface="ＭＳ Ｐゴシック"/>
              </a:rPr>
              <a:t>We visualize the features through t-SNE and PCA</a:t>
            </a:r>
          </a:p>
          <a:p>
            <a:pPr lvl="1"/>
            <a:r>
              <a:rPr lang="en-GB">
                <a:ea typeface="ＭＳ Ｐゴシック"/>
              </a:rPr>
              <a:t>This visualization is difficult to interpret however</a:t>
            </a:r>
          </a:p>
          <a:p>
            <a:pPr lvl="1"/>
            <a:r>
              <a:rPr lang="en-GB">
                <a:ea typeface="ＭＳ Ｐゴシック"/>
              </a:rPr>
              <a:t>The trained embedding moves away from the corpus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GB">
                <a:ea typeface="ＭＳ Ｐゴシック"/>
              </a:rPr>
              <a:t>We do not implement a saliency map-esque building block to show where the network looks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397385-9DD6-456F-8EAC-2CD1779D70F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20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370570B-5450-442D-AB31-9B87F213C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GB">
                <a:ea typeface="ＭＳ Ｐゴシック"/>
              </a:rPr>
              <a:t>Overview</a:t>
            </a:r>
          </a:p>
        </p:txBody>
      </p:sp>
      <p:sp>
        <p:nvSpPr>
          <p:cNvPr id="5123" name="Platshållare för innehåll 2">
            <a:extLst>
              <a:ext uri="{FF2B5EF4-FFF2-40B4-BE49-F238E27FC236}">
                <a16:creationId xmlns:a16="http://schemas.microsoft.com/office/drawing/2014/main" id="{FA49497E-5C35-44C1-B188-AD6DEBB30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9375"/>
            <a:ext cx="8229600" cy="3322638"/>
          </a:xfrm>
        </p:spPr>
        <p:txBody>
          <a:bodyPr/>
          <a:lstStyle/>
          <a:p>
            <a:pPr eaLnBrk="1" hangingPunct="1"/>
            <a:r>
              <a:rPr lang="en-GB" altLang="en-US" dirty="0">
                <a:ea typeface="ＭＳ Ｐゴシック"/>
              </a:rPr>
              <a:t>Motivation</a:t>
            </a:r>
            <a:endParaRPr lang="en-GB" dirty="0"/>
          </a:p>
          <a:p>
            <a:r>
              <a:rPr lang="en-GB" altLang="en-US" dirty="0">
                <a:ea typeface="ＭＳ Ｐゴシック"/>
              </a:rPr>
              <a:t>Related Work</a:t>
            </a:r>
            <a:endParaRPr lang="en-GB" altLang="en-US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/>
            <a:r>
              <a:rPr lang="en-GB" altLang="en-US" dirty="0">
                <a:ea typeface="ＭＳ Ｐゴシック"/>
              </a:rPr>
              <a:t>Goal</a:t>
            </a:r>
          </a:p>
          <a:p>
            <a:pPr eaLnBrk="1" hangingPunct="1"/>
            <a:r>
              <a:rPr lang="en-GB" altLang="en-US" dirty="0">
                <a:ea typeface="ＭＳ Ｐゴシック"/>
              </a:rPr>
              <a:t>Implementation</a:t>
            </a:r>
          </a:p>
          <a:p>
            <a:r>
              <a:rPr lang="en-GB" altLang="en-US" dirty="0">
                <a:ea typeface="ＭＳ Ｐゴシック"/>
              </a:rPr>
              <a:t>Experiment Setup</a:t>
            </a:r>
          </a:p>
          <a:p>
            <a:pPr eaLnBrk="1" hangingPunct="1"/>
            <a:r>
              <a:rPr lang="en-GB" altLang="en-US" dirty="0">
                <a:ea typeface="ＭＳ Ｐゴシック"/>
              </a:rPr>
              <a:t>Results</a:t>
            </a:r>
          </a:p>
          <a:p>
            <a:r>
              <a:rPr lang="en-GB" altLang="en-US" dirty="0">
                <a:ea typeface="ＭＳ Ｐゴシック"/>
              </a:rPr>
              <a:t>Discussion</a:t>
            </a:r>
          </a:p>
          <a:p>
            <a:r>
              <a:rPr lang="en-GB" altLang="en-US" dirty="0">
                <a:ea typeface="ＭＳ Ｐゴシック"/>
              </a:rPr>
              <a:t>Future Work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EC200C-E882-497E-A011-15645A2E70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C786814-AFBF-4C36-B501-5CB07648E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Future Work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2226928-9494-47D4-81E7-DADAC314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Back propagation through embedding to input space (train words)</a:t>
            </a:r>
          </a:p>
          <a:p>
            <a:r>
              <a:rPr lang="en-GB">
                <a:ea typeface="ＭＳ Ｐゴシック"/>
              </a:rPr>
              <a:t>Further develop projections to visualize the results</a:t>
            </a:r>
          </a:p>
          <a:p>
            <a:r>
              <a:rPr lang="en-GB">
                <a:ea typeface="ＭＳ Ｐゴシック"/>
              </a:rPr>
              <a:t>Examine why activations converge to ±25?</a:t>
            </a:r>
            <a:endParaRPr lang="en-GB"/>
          </a:p>
          <a:p>
            <a:r>
              <a:rPr lang="en-GB">
                <a:ea typeface="ＭＳ Ｐゴシック"/>
              </a:rPr>
              <a:t>Develop saliency maps to explain how the optimal embeddings serve as building blocks of a normal embedding (attention?)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9F342-8CF1-4083-9960-52FDF9CF44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998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B713512-06A6-43FC-A6EB-72DD6F612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895" y="2160356"/>
            <a:ext cx="8229600" cy="720725"/>
          </a:xfrm>
        </p:spPr>
        <p:txBody>
          <a:bodyPr/>
          <a:lstStyle/>
          <a:p>
            <a:r>
              <a:rPr lang="en-GB">
                <a:ea typeface="ＭＳ Ｐゴシック"/>
              </a:rPr>
              <a:t>Thank you for listening</a:t>
            </a:r>
            <a:br>
              <a:rPr lang="en-GB"/>
            </a:br>
            <a:br>
              <a:rPr lang="en-GB"/>
            </a:br>
            <a:r>
              <a:rPr lang="en-GB">
                <a:ea typeface="ＭＳ Ｐゴシック"/>
              </a:rPr>
              <a:t>Questions?</a:t>
            </a:r>
            <a:endParaRPr lang="en-GB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9531E-6BEE-400D-A2A6-2AEDAEC7E3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422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D583F-901E-48E3-BD82-1C15F807C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7063"/>
            <a:ext cx="8229600" cy="720725"/>
          </a:xfrm>
        </p:spPr>
        <p:txBody>
          <a:bodyPr/>
          <a:lstStyle/>
          <a:p>
            <a:pPr eaLnBrk="1" hangingPunct="1">
              <a:defRPr/>
            </a:pPr>
            <a:r>
              <a:rPr lang="en-US"/>
              <a:t>Motivation</a:t>
            </a:r>
          </a:p>
        </p:txBody>
      </p:sp>
      <p:sp>
        <p:nvSpPr>
          <p:cNvPr id="6147" name="Content Placeholder 2">
            <a:extLst>
              <a:ext uri="{FF2B5EF4-FFF2-40B4-BE49-F238E27FC236}">
                <a16:creationId xmlns:a16="http://schemas.microsoft.com/office/drawing/2014/main" id="{1C99DAB5-2A3B-4296-BB65-C38262726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97" y="1319296"/>
            <a:ext cx="8229600" cy="3322638"/>
          </a:xfrm>
        </p:spPr>
        <p:txBody>
          <a:bodyPr/>
          <a:lstStyle/>
          <a:p>
            <a:pPr eaLnBrk="1" hangingPunct="1"/>
            <a:r>
              <a:rPr lang="en-US" sz="2000" dirty="0">
                <a:ea typeface="ＭＳ Ｐゴシック"/>
              </a:rPr>
              <a:t>The Building Blocks of Interpretability that demonstrates a unifying way to visualize the role of elements of an image.</a:t>
            </a:r>
            <a:endParaRPr lang="en-US" altLang="en-US" sz="2000" dirty="0">
              <a:ea typeface="ＭＳ Ｐゴシック"/>
            </a:endParaRPr>
          </a:p>
          <a:p>
            <a:endParaRPr lang="en-US" altLang="en-US" sz="2000" dirty="0">
              <a:ea typeface="ＭＳ Ｐゴシック"/>
            </a:endParaRPr>
          </a:p>
          <a:p>
            <a:endParaRPr lang="en-US" altLang="en-US" sz="2000" dirty="0">
              <a:ea typeface="ＭＳ Ｐゴシック"/>
            </a:endParaRPr>
          </a:p>
          <a:p>
            <a:endParaRPr lang="en-US" altLang="en-US" sz="2000" dirty="0">
              <a:ea typeface="ＭＳ Ｐゴシック"/>
            </a:endParaRPr>
          </a:p>
          <a:p>
            <a:r>
              <a:rPr lang="en-US" altLang="en-US" sz="2000" dirty="0">
                <a:ea typeface="ＭＳ Ｐゴシック"/>
              </a:rPr>
              <a:t>Interpretable representations of neurons for computer vision DNNs, Google Deep Dream.</a:t>
            </a:r>
            <a:endParaRPr lang="en-US" sz="2000"/>
          </a:p>
          <a:p>
            <a:endParaRPr lang="en-US" altLang="en-US" sz="20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endParaRPr lang="en-US" dirty="0">
              <a:ea typeface="ＭＳ Ｐゴシック"/>
            </a:endParaRPr>
          </a:p>
        </p:txBody>
      </p:sp>
      <p:pic>
        <p:nvPicPr>
          <p:cNvPr id="4" name="Picture 4" descr="A dog looking at the camera&#10;&#10;Description generated with very high confidence">
            <a:extLst>
              <a:ext uri="{FF2B5EF4-FFF2-40B4-BE49-F238E27FC236}">
                <a16:creationId xmlns:a16="http://schemas.microsoft.com/office/drawing/2014/main" id="{D26F624C-632E-40DB-A067-C60531F54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794" y="2086936"/>
            <a:ext cx="4018719" cy="961343"/>
          </a:xfrm>
          <a:prstGeom prst="rect">
            <a:avLst/>
          </a:prstGeom>
        </p:spPr>
      </p:pic>
      <p:pic>
        <p:nvPicPr>
          <p:cNvPr id="6" name="Picture 6" descr="A bird standing on top of a fish&#10;&#10;Description generated with high confidence">
            <a:extLst>
              <a:ext uri="{FF2B5EF4-FFF2-40B4-BE49-F238E27FC236}">
                <a16:creationId xmlns:a16="http://schemas.microsoft.com/office/drawing/2014/main" id="{4722673D-BCC8-4E97-8922-48282D389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531" y="3886311"/>
            <a:ext cx="4159525" cy="100694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1E6142-3F59-48F3-91F9-24402116A3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9BFA10D-88BE-4963-BFCA-4BF608758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7367"/>
            <a:ext cx="8229600" cy="720725"/>
          </a:xfrm>
        </p:spPr>
        <p:txBody>
          <a:bodyPr/>
          <a:lstStyle/>
          <a:p>
            <a:r>
              <a:rPr lang="en-GB">
                <a:ea typeface="ＭＳ Ｐゴシック"/>
              </a:rPr>
              <a:t>Related Work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D9B92136-3C77-4F6E-B222-98910C67C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3467"/>
            <a:ext cx="8229600" cy="3296660"/>
          </a:xfrm>
        </p:spPr>
        <p:txBody>
          <a:bodyPr/>
          <a:lstStyle/>
          <a:p>
            <a:r>
              <a:rPr lang="en-GB" sz="1800" dirty="0">
                <a:ea typeface="ＭＳ Ｐゴシック"/>
              </a:rPr>
              <a:t>Feature Visualization - C. Olah et al</a:t>
            </a:r>
            <a:endParaRPr lang="en-GB" sz="1800" dirty="0"/>
          </a:p>
          <a:p>
            <a:pPr lvl="1"/>
            <a:r>
              <a:rPr lang="en-GB" sz="1600" dirty="0">
                <a:ea typeface="ＭＳ Ｐゴシック"/>
              </a:rPr>
              <a:t>Visualizing what images activate a CNN</a:t>
            </a:r>
          </a:p>
          <a:p>
            <a:pPr lvl="1"/>
            <a:endParaRPr lang="en-GB" sz="1600" dirty="0">
              <a:ea typeface="ＭＳ Ｐゴシック"/>
            </a:endParaRPr>
          </a:p>
          <a:p>
            <a:r>
              <a:rPr lang="en-GB" sz="1800" dirty="0">
                <a:ea typeface="ＭＳ Ｐゴシック"/>
              </a:rPr>
              <a:t>The Building Blocks of Interpretability - C. Olah et al</a:t>
            </a:r>
          </a:p>
          <a:p>
            <a:pPr lvl="1"/>
            <a:r>
              <a:rPr lang="en-GB" sz="1600" dirty="0">
                <a:ea typeface="ＭＳ Ｐゴシック"/>
              </a:rPr>
              <a:t>What a CNN looks for, and where</a:t>
            </a:r>
          </a:p>
          <a:p>
            <a:pPr lvl="1"/>
            <a:endParaRPr lang="en-GB" sz="1600" dirty="0">
              <a:ea typeface="ＭＳ Ｐゴシック"/>
            </a:endParaRPr>
          </a:p>
          <a:p>
            <a:r>
              <a:rPr lang="en-GB" sz="1800" dirty="0">
                <a:ea typeface="ＭＳ Ｐゴシック"/>
              </a:rPr>
              <a:t>Visualizing and understanding neural models in NLP – D. </a:t>
            </a:r>
            <a:r>
              <a:rPr lang="en-GB" sz="1800" dirty="0" err="1">
                <a:ea typeface="ＭＳ Ｐゴシック"/>
              </a:rPr>
              <a:t>Jurafsky</a:t>
            </a:r>
            <a:r>
              <a:rPr lang="en-GB" sz="1800" dirty="0">
                <a:ea typeface="ＭＳ Ｐゴシック"/>
              </a:rPr>
              <a:t> et al</a:t>
            </a:r>
            <a:endParaRPr lang="en-GB" sz="1800" dirty="0"/>
          </a:p>
          <a:p>
            <a:pPr lvl="1"/>
            <a:r>
              <a:rPr lang="en-GB" sz="1600" dirty="0">
                <a:ea typeface="ＭＳ Ｐゴシック"/>
              </a:rPr>
              <a:t>Interpret NN for language-based tasks using saliency maps for sentences</a:t>
            </a:r>
          </a:p>
          <a:p>
            <a:pPr lvl="1"/>
            <a:endParaRPr lang="en-GB" sz="1600" dirty="0">
              <a:ea typeface="ＭＳ Ｐゴシック"/>
            </a:endParaRPr>
          </a:p>
          <a:p>
            <a:r>
              <a:rPr lang="en-GB" sz="1800" dirty="0">
                <a:ea typeface="ＭＳ Ｐゴシック"/>
              </a:rPr>
              <a:t>Representation of linguistic form and function in recurrent neural networks – A. </a:t>
            </a:r>
            <a:r>
              <a:rPr lang="en-GB" sz="1800" dirty="0" err="1">
                <a:ea typeface="ＭＳ Ｐゴシック"/>
              </a:rPr>
              <a:t>Kádár</a:t>
            </a:r>
            <a:r>
              <a:rPr lang="en-GB" sz="1800" dirty="0">
                <a:ea typeface="ＭＳ Ｐゴシック"/>
              </a:rPr>
              <a:t> et al</a:t>
            </a:r>
          </a:p>
          <a:p>
            <a:pPr lvl="1"/>
            <a:r>
              <a:rPr lang="en-GB" sz="1600" dirty="0" err="1">
                <a:ea typeface="ＭＳ Ｐゴシック"/>
              </a:rPr>
              <a:t>Analyze</a:t>
            </a:r>
            <a:r>
              <a:rPr lang="en-GB" sz="1600" dirty="0">
                <a:ea typeface="ＭＳ Ｐゴシック"/>
              </a:rPr>
              <a:t> activation patterns in RNNs from a linguistic point of view</a:t>
            </a:r>
            <a:endParaRPr lang="en-GB" sz="1600" dirty="0"/>
          </a:p>
          <a:p>
            <a:endParaRPr lang="en-GB" sz="1800"/>
          </a:p>
          <a:p>
            <a:endParaRPr lang="en-GB" sz="1800"/>
          </a:p>
          <a:p>
            <a:endParaRPr lang="en-GB"/>
          </a:p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0FBA57-7007-475C-A1A0-9FD9F38BCC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369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8526C-868A-4F9A-AEF2-5F05DFF0E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goal</a:t>
            </a:r>
          </a:p>
        </p:txBody>
      </p:sp>
      <p:sp>
        <p:nvSpPr>
          <p:cNvPr id="7171" name="Content Placeholder 2">
            <a:extLst>
              <a:ext uri="{FF2B5EF4-FFF2-40B4-BE49-F238E27FC236}">
                <a16:creationId xmlns:a16="http://schemas.microsoft.com/office/drawing/2014/main" id="{7CAA8043-7DE0-4B0B-B8FE-2DDA40EA1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53862"/>
            <a:ext cx="8229600" cy="3322638"/>
          </a:xfrm>
        </p:spPr>
        <p:txBody>
          <a:bodyPr/>
          <a:lstStyle/>
          <a:p>
            <a:pPr eaLnBrk="1" hangingPunct="1"/>
            <a:endParaRPr lang="en-US" altLang="en-US">
              <a:ea typeface="ＭＳ Ｐゴシック"/>
            </a:endParaRPr>
          </a:p>
          <a:p>
            <a:r>
              <a:rPr lang="en-US" altLang="en-US">
                <a:ea typeface="ＭＳ Ｐゴシック"/>
              </a:rPr>
              <a:t>Mirror the approach of producing image feature visualization as text-based feature visualization.</a:t>
            </a:r>
            <a:endParaRPr lang="en-US">
              <a:ea typeface="ＭＳ Ｐゴシック"/>
            </a:endParaRPr>
          </a:p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/>
            <a:r>
              <a:rPr lang="en-US" altLang="en-US">
                <a:ea typeface="ＭＳ Ｐゴシック"/>
              </a:rPr>
              <a:t>Optimize embeddings to maximize activations in a pre-trained model for text classification.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B85628-FB22-45C5-8E4C-2AC5FFA741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47FC823-3FF9-47E1-969E-3F9312FC6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Theory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2EAFAD7-C515-40ED-81EE-761EA459A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ＭＳ Ｐゴシック"/>
              </a:rPr>
              <a:t>Visualizing an image feature is done by training an image to optimize a neuron/channel/layer activation</a:t>
            </a:r>
          </a:p>
          <a:p>
            <a:r>
              <a:rPr lang="en-GB" dirty="0">
                <a:ea typeface="ＭＳ Ｐゴシック"/>
              </a:rPr>
              <a:t>Images are of fixed dimension, words are not</a:t>
            </a:r>
          </a:p>
          <a:p>
            <a:r>
              <a:rPr lang="en-GB" dirty="0">
                <a:ea typeface="ＭＳ Ｐゴシック"/>
              </a:rPr>
              <a:t>Instead of words we train embeddings</a:t>
            </a:r>
          </a:p>
          <a:p>
            <a:r>
              <a:rPr lang="en-GB" dirty="0">
                <a:ea typeface="ＭＳ Ｐゴシック"/>
              </a:rPr>
              <a:t>Challenge: Images are easy to visualize, embeddings are not</a:t>
            </a:r>
            <a:endParaRPr lang="en-GB"/>
          </a:p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08252-3462-497A-8DA6-9E68235B322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604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: rundade hörn 3">
            <a:extLst>
              <a:ext uri="{FF2B5EF4-FFF2-40B4-BE49-F238E27FC236}">
                <a16:creationId xmlns:a16="http://schemas.microsoft.com/office/drawing/2014/main" id="{414D2F61-21C6-446C-945D-F577F0DC5AE0}"/>
              </a:ext>
            </a:extLst>
          </p:cNvPr>
          <p:cNvSpPr/>
          <p:nvPr/>
        </p:nvSpPr>
        <p:spPr>
          <a:xfrm>
            <a:off x="874136" y="1906732"/>
            <a:ext cx="1278082" cy="635145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>
                <a:solidFill>
                  <a:schemeClr val="tx2"/>
                </a:solidFill>
                <a:cs typeface="Arial"/>
              </a:rPr>
              <a:t>Input text</a:t>
            </a:r>
          </a:p>
        </p:txBody>
      </p:sp>
      <p:sp>
        <p:nvSpPr>
          <p:cNvPr id="5" name="Rektangel: rundade hörn 4">
            <a:extLst>
              <a:ext uri="{FF2B5EF4-FFF2-40B4-BE49-F238E27FC236}">
                <a16:creationId xmlns:a16="http://schemas.microsoft.com/office/drawing/2014/main" id="{8C647DAB-C54F-49D2-96E5-8B2498033AC4}"/>
              </a:ext>
            </a:extLst>
          </p:cNvPr>
          <p:cNvSpPr/>
          <p:nvPr/>
        </p:nvSpPr>
        <p:spPr>
          <a:xfrm>
            <a:off x="3751118" y="1906731"/>
            <a:ext cx="1407969" cy="635145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>
                <a:solidFill>
                  <a:schemeClr val="tx2"/>
                </a:solidFill>
                <a:cs typeface="Arial"/>
              </a:rPr>
              <a:t>Embedding</a:t>
            </a:r>
          </a:p>
        </p:txBody>
      </p:sp>
      <p:sp>
        <p:nvSpPr>
          <p:cNvPr id="6" name="Rektangel: rundade hörn 5">
            <a:extLst>
              <a:ext uri="{FF2B5EF4-FFF2-40B4-BE49-F238E27FC236}">
                <a16:creationId xmlns:a16="http://schemas.microsoft.com/office/drawing/2014/main" id="{6FD283CA-E2A5-4268-A859-57F3CD8D32B3}"/>
              </a:ext>
            </a:extLst>
          </p:cNvPr>
          <p:cNvSpPr/>
          <p:nvPr/>
        </p:nvSpPr>
        <p:spPr>
          <a:xfrm>
            <a:off x="6757988" y="1906731"/>
            <a:ext cx="1641763" cy="635145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>
                <a:solidFill>
                  <a:schemeClr val="tx2"/>
                </a:solidFill>
                <a:cs typeface="Arial"/>
              </a:rPr>
              <a:t>Classification</a:t>
            </a:r>
          </a:p>
        </p:txBody>
      </p:sp>
      <p:cxnSp>
        <p:nvCxnSpPr>
          <p:cNvPr id="7" name="Rak pilkoppling 6">
            <a:extLst>
              <a:ext uri="{FF2B5EF4-FFF2-40B4-BE49-F238E27FC236}">
                <a16:creationId xmlns:a16="http://schemas.microsoft.com/office/drawing/2014/main" id="{BD9000E3-9CED-4385-8DAD-8E0F11913CE9}"/>
              </a:ext>
            </a:extLst>
          </p:cNvPr>
          <p:cNvCxnSpPr/>
          <p:nvPr/>
        </p:nvCxnSpPr>
        <p:spPr>
          <a:xfrm flipV="1">
            <a:off x="2147021" y="2230150"/>
            <a:ext cx="1609293" cy="779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Rak pilkoppling 7">
            <a:extLst>
              <a:ext uri="{FF2B5EF4-FFF2-40B4-BE49-F238E27FC236}">
                <a16:creationId xmlns:a16="http://schemas.microsoft.com/office/drawing/2014/main" id="{95422A11-78D9-4548-8E97-28FCEF3D3FEB}"/>
              </a:ext>
            </a:extLst>
          </p:cNvPr>
          <p:cNvCxnSpPr>
            <a:cxnSpLocks/>
          </p:cNvCxnSpPr>
          <p:nvPr/>
        </p:nvCxnSpPr>
        <p:spPr>
          <a:xfrm flipV="1">
            <a:off x="5153889" y="2217161"/>
            <a:ext cx="1609293" cy="779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ruta 8">
            <a:extLst>
              <a:ext uri="{FF2B5EF4-FFF2-40B4-BE49-F238E27FC236}">
                <a16:creationId xmlns:a16="http://schemas.microsoft.com/office/drawing/2014/main" id="{EE602120-328D-4106-833A-CA4DC9B3689A}"/>
              </a:ext>
            </a:extLst>
          </p:cNvPr>
          <p:cNvSpPr txBox="1"/>
          <p:nvPr/>
        </p:nvSpPr>
        <p:spPr>
          <a:xfrm>
            <a:off x="2284701" y="1869065"/>
            <a:ext cx="14053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-SE">
                <a:solidFill>
                  <a:srgbClr val="FFC000"/>
                </a:solidFill>
                <a:latin typeface="Arial"/>
                <a:ea typeface="ＭＳ Ｐゴシック"/>
                <a:cs typeface="Arial"/>
              </a:rPr>
              <a:t>Word2Vec</a:t>
            </a: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CDB9F0AF-F67F-413C-A313-E391ADE9BF21}"/>
              </a:ext>
            </a:extLst>
          </p:cNvPr>
          <p:cNvSpPr txBox="1"/>
          <p:nvPr/>
        </p:nvSpPr>
        <p:spPr>
          <a:xfrm>
            <a:off x="5356512" y="1875559"/>
            <a:ext cx="14053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-SE">
                <a:solidFill>
                  <a:srgbClr val="FFC000"/>
                </a:solidFill>
                <a:latin typeface="Arial"/>
                <a:ea typeface="ＭＳ Ｐゴシック"/>
                <a:cs typeface="Arial"/>
              </a:rPr>
              <a:t>Sentiment Analysis</a:t>
            </a:r>
          </a:p>
        </p:txBody>
      </p:sp>
      <p:cxnSp>
        <p:nvCxnSpPr>
          <p:cNvPr id="11" name="Rak pilkoppling 10">
            <a:extLst>
              <a:ext uri="{FF2B5EF4-FFF2-40B4-BE49-F238E27FC236}">
                <a16:creationId xmlns:a16="http://schemas.microsoft.com/office/drawing/2014/main" id="{15591316-8893-4D3A-91A4-FA2D1665C511}"/>
              </a:ext>
            </a:extLst>
          </p:cNvPr>
          <p:cNvCxnSpPr/>
          <p:nvPr/>
        </p:nvCxnSpPr>
        <p:spPr>
          <a:xfrm>
            <a:off x="7563283" y="2562658"/>
            <a:ext cx="5195" cy="58319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Rak pilkoppling 11">
            <a:extLst>
              <a:ext uri="{FF2B5EF4-FFF2-40B4-BE49-F238E27FC236}">
                <a16:creationId xmlns:a16="http://schemas.microsoft.com/office/drawing/2014/main" id="{11653CD0-B119-4F0C-B1FF-AC72F70E1D82}"/>
              </a:ext>
            </a:extLst>
          </p:cNvPr>
          <p:cNvCxnSpPr>
            <a:cxnSpLocks/>
          </p:cNvCxnSpPr>
          <p:nvPr/>
        </p:nvCxnSpPr>
        <p:spPr>
          <a:xfrm flipH="1">
            <a:off x="4444712" y="3140651"/>
            <a:ext cx="3144547" cy="5196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Rak pilkoppling 12">
            <a:extLst>
              <a:ext uri="{FF2B5EF4-FFF2-40B4-BE49-F238E27FC236}">
                <a16:creationId xmlns:a16="http://schemas.microsoft.com/office/drawing/2014/main" id="{414E19A9-1D0F-4C14-B49A-49709B00D7B3}"/>
              </a:ext>
            </a:extLst>
          </p:cNvPr>
          <p:cNvCxnSpPr>
            <a:cxnSpLocks/>
          </p:cNvCxnSpPr>
          <p:nvPr/>
        </p:nvCxnSpPr>
        <p:spPr>
          <a:xfrm flipH="1" flipV="1">
            <a:off x="4438217" y="2548371"/>
            <a:ext cx="20779" cy="572797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ruta 13">
            <a:extLst>
              <a:ext uri="{FF2B5EF4-FFF2-40B4-BE49-F238E27FC236}">
                <a16:creationId xmlns:a16="http://schemas.microsoft.com/office/drawing/2014/main" id="{45683A15-6818-468F-8FE5-752462560441}"/>
              </a:ext>
            </a:extLst>
          </p:cNvPr>
          <p:cNvSpPr txBox="1"/>
          <p:nvPr/>
        </p:nvSpPr>
        <p:spPr>
          <a:xfrm>
            <a:off x="5252602" y="2817235"/>
            <a:ext cx="14053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-SE">
                <a:solidFill>
                  <a:srgbClr val="FFC000"/>
                </a:solidFill>
                <a:latin typeface="Arial"/>
                <a:ea typeface="ＭＳ Ｐゴシック"/>
                <a:cs typeface="Arial"/>
              </a:rPr>
              <a:t>Embedding training</a:t>
            </a:r>
            <a:endParaRPr lang="sv-SE"/>
          </a:p>
        </p:txBody>
      </p:sp>
      <p:sp>
        <p:nvSpPr>
          <p:cNvPr id="15" name="Rektangel: rundade hörn 14">
            <a:extLst>
              <a:ext uri="{FF2B5EF4-FFF2-40B4-BE49-F238E27FC236}">
                <a16:creationId xmlns:a16="http://schemas.microsoft.com/office/drawing/2014/main" id="{4BC0A1C3-F0C0-47EC-A454-38F236933E10}"/>
              </a:ext>
            </a:extLst>
          </p:cNvPr>
          <p:cNvSpPr/>
          <p:nvPr/>
        </p:nvSpPr>
        <p:spPr>
          <a:xfrm>
            <a:off x="874136" y="3062720"/>
            <a:ext cx="1654752" cy="635145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>
                <a:solidFill>
                  <a:schemeClr val="tx2"/>
                </a:solidFill>
                <a:cs typeface="Arial"/>
              </a:rPr>
              <a:t>Feature Visualization</a:t>
            </a:r>
            <a:endParaRPr lang="sv-SE">
              <a:solidFill>
                <a:schemeClr val="tx2"/>
              </a:solidFill>
            </a:endParaRPr>
          </a:p>
        </p:txBody>
      </p:sp>
      <p:cxnSp>
        <p:nvCxnSpPr>
          <p:cNvPr id="16" name="Rak pilkoppling 15">
            <a:extLst>
              <a:ext uri="{FF2B5EF4-FFF2-40B4-BE49-F238E27FC236}">
                <a16:creationId xmlns:a16="http://schemas.microsoft.com/office/drawing/2014/main" id="{42960F1F-9919-4C51-9D6B-0D19E3FA0AD7}"/>
              </a:ext>
            </a:extLst>
          </p:cNvPr>
          <p:cNvCxnSpPr>
            <a:cxnSpLocks/>
          </p:cNvCxnSpPr>
          <p:nvPr/>
        </p:nvCxnSpPr>
        <p:spPr>
          <a:xfrm flipH="1">
            <a:off x="2515900" y="3140652"/>
            <a:ext cx="1943098" cy="245485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Rak pilkoppling 16">
            <a:extLst>
              <a:ext uri="{FF2B5EF4-FFF2-40B4-BE49-F238E27FC236}">
                <a16:creationId xmlns:a16="http://schemas.microsoft.com/office/drawing/2014/main" id="{72E4C5BD-FF21-4AA1-857E-6357F0FF639C}"/>
              </a:ext>
            </a:extLst>
          </p:cNvPr>
          <p:cNvCxnSpPr>
            <a:cxnSpLocks/>
          </p:cNvCxnSpPr>
          <p:nvPr/>
        </p:nvCxnSpPr>
        <p:spPr>
          <a:xfrm flipH="1">
            <a:off x="2509405" y="2523691"/>
            <a:ext cx="1280678" cy="576696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Rak pilkoppling 17">
            <a:extLst>
              <a:ext uri="{FF2B5EF4-FFF2-40B4-BE49-F238E27FC236}">
                <a16:creationId xmlns:a16="http://schemas.microsoft.com/office/drawing/2014/main" id="{D124D4B3-89C6-43F8-BC7E-FAAE034F92EC}"/>
              </a:ext>
            </a:extLst>
          </p:cNvPr>
          <p:cNvCxnSpPr>
            <a:cxnSpLocks/>
          </p:cNvCxnSpPr>
          <p:nvPr/>
        </p:nvCxnSpPr>
        <p:spPr>
          <a:xfrm>
            <a:off x="1497589" y="2569151"/>
            <a:ext cx="109105" cy="49227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>
            <a:extLst>
              <a:ext uri="{FF2B5EF4-FFF2-40B4-BE49-F238E27FC236}">
                <a16:creationId xmlns:a16="http://schemas.microsoft.com/office/drawing/2014/main" id="{C0F8E651-EA42-47D7-9494-8F01E1790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7063"/>
            <a:ext cx="8229600" cy="720725"/>
          </a:xfrm>
        </p:spPr>
        <p:txBody>
          <a:bodyPr/>
          <a:lstStyle/>
          <a:p>
            <a:pPr eaLnBrk="1" hangingPunct="1">
              <a:defRPr/>
            </a:pPr>
            <a:r>
              <a:rPr lang="en-US"/>
              <a:t>implementation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35ED7-BC0E-4675-BE21-9264586826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672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B58EF-B2D6-484B-A40A-9584BD27B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19A28-2079-46C2-A9F6-7CB4697F8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275" y="1428750"/>
            <a:ext cx="8229600" cy="3322638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ea typeface="ＭＳ Ｐゴシック"/>
              </a:rPr>
              <a:t>Implementation built on top of work done in Word2Vec: Optimal Hyper-Parameters and Their Impact on NLP Downstream Tasks</a:t>
            </a:r>
          </a:p>
          <a:p>
            <a:pPr>
              <a:defRPr/>
            </a:pPr>
            <a:r>
              <a:rPr lang="en-US">
                <a:ea typeface="ＭＳ Ｐゴシック"/>
              </a:rPr>
              <a:t>We use pre-trained Word2Vec CBOW embeddings of dimension 300.</a:t>
            </a:r>
          </a:p>
          <a:p>
            <a:pPr eaLnBrk="1" hangingPunct="1">
              <a:defRPr/>
            </a:pPr>
            <a:r>
              <a:rPr lang="en-US">
                <a:ea typeface="ＭＳ Ｐゴシック"/>
              </a:rPr>
              <a:t>We train an LSTM on the IMDB data set for sentiment analysis (SA) classification.</a:t>
            </a:r>
          </a:p>
          <a:p>
            <a:pPr>
              <a:defRPr/>
            </a:pPr>
            <a:r>
              <a:rPr lang="en-US">
                <a:ea typeface="ＭＳ Ｐゴシック"/>
              </a:rPr>
              <a:t>Freeze this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A5C37B-8BCF-466F-9B2C-E54BEF72C3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70170-5866-4F7C-9A70-35CDF4436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</a:t>
            </a:r>
            <a:endParaRPr lang="en-US" b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B1491-9497-421C-840A-A48938591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Choose a word from the corpus and embed it</a:t>
            </a:r>
          </a:p>
          <a:p>
            <a:r>
              <a:rPr lang="en-US">
                <a:ea typeface="ＭＳ Ｐゴシック"/>
              </a:rPr>
              <a:t>Train this embedding using maximization of activations in a layer</a:t>
            </a:r>
            <a:endParaRPr lang="en-US"/>
          </a:p>
          <a:p>
            <a:pPr lvl="1"/>
            <a:r>
              <a:rPr lang="en-US">
                <a:ea typeface="ＭＳ Ｐゴシック"/>
              </a:rPr>
              <a:t>This is done by hooking a layer and using the mean of the activations as the loss</a:t>
            </a:r>
          </a:p>
          <a:p>
            <a:pPr lvl="1"/>
            <a:r>
              <a:rPr lang="en-US">
                <a:ea typeface="ＭＳ Ｐゴシック"/>
              </a:rPr>
              <a:t>We then use normal backprop on the input embedding</a:t>
            </a:r>
          </a:p>
          <a:p>
            <a:pPr lvl="1"/>
            <a:r>
              <a:rPr lang="en-US">
                <a:ea typeface="ＭＳ Ｐゴシック"/>
              </a:rPr>
              <a:t>This moves the input through the embedding space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>
                <a:ea typeface="ＭＳ Ｐゴシック"/>
              </a:rPr>
              <a:t>Then use PCA or t-SNE to project the embeddings</a:t>
            </a:r>
          </a:p>
          <a:p>
            <a:pPr lvl="1"/>
            <a:r>
              <a:rPr lang="en-US">
                <a:ea typeface="ＭＳ Ｐゴシック"/>
              </a:rPr>
              <a:t>The embedding movement and closest words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4CFFE3-BB41-4AFA-9F61-03D2993F47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3C9750-DF0F-4C83-AE2A-8AE0300199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12344"/>
      </p:ext>
    </p:extLst>
  </p:cSld>
  <p:clrMapOvr>
    <a:masterClrMapping/>
  </p:clrMapOvr>
</p:sld>
</file>

<file path=ppt/theme/theme1.xml><?xml version="1.0" encoding="utf-8"?>
<a:theme xmlns:a="http://schemas.openxmlformats.org/drawingml/2006/main" name="12-4086 LTU powerpointmall">
  <a:themeElements>
    <a:clrScheme name="LTU colou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96ACCD"/>
      </a:accent1>
      <a:accent2>
        <a:srgbClr val="4F81BD"/>
      </a:accent2>
      <a:accent3>
        <a:srgbClr val="BA001C"/>
      </a:accent3>
      <a:accent4>
        <a:srgbClr val="061731"/>
      </a:accent4>
      <a:accent5>
        <a:srgbClr val="3576D0"/>
      </a:accent5>
      <a:accent6>
        <a:srgbClr val="99CCFF"/>
      </a:accent6>
      <a:hlink>
        <a:srgbClr val="394764"/>
      </a:hlink>
      <a:folHlink>
        <a:srgbClr val="39476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LTU-16x9-eng</Template>
  <TotalTime>9</TotalTime>
  <Words>766</Words>
  <Application>Microsoft Office PowerPoint</Application>
  <PresentationFormat>On-screen Show (16:9)</PresentationFormat>
  <Paragraphs>223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Wingdings</vt:lpstr>
      <vt:lpstr>12-4086 LTU powerpointmall</vt:lpstr>
      <vt:lpstr>Embedding Optimization for NLP interpretation</vt:lpstr>
      <vt:lpstr>Overview</vt:lpstr>
      <vt:lpstr>Motivation</vt:lpstr>
      <vt:lpstr>Related Work</vt:lpstr>
      <vt:lpstr>goal</vt:lpstr>
      <vt:lpstr>Theory</vt:lpstr>
      <vt:lpstr>implementation</vt:lpstr>
      <vt:lpstr>implementation</vt:lpstr>
      <vt:lpstr>IMPLEMENTATION</vt:lpstr>
      <vt:lpstr>EXPERIMENT SETUP</vt:lpstr>
      <vt:lpstr>EXPERIMENT SETUP</vt:lpstr>
      <vt:lpstr>Experiment Setup</vt:lpstr>
      <vt:lpstr>Results – optimal embedding</vt:lpstr>
      <vt:lpstr>Results – adversarial attack</vt:lpstr>
      <vt:lpstr>RESULTS – ADVERSARIAL ATTACK</vt:lpstr>
      <vt:lpstr>Results per epoch</vt:lpstr>
      <vt:lpstr>EMBEDDING DRIFT PCA</vt:lpstr>
      <vt:lpstr>EMBEDDING DRIFT t-sne</vt:lpstr>
      <vt:lpstr>Discussion</vt:lpstr>
      <vt:lpstr>Future Work</vt:lpstr>
      <vt:lpstr>Thank you for listening  Questions?</vt:lpstr>
      <vt:lpstr>PowerPoint Presentation</vt:lpstr>
    </vt:vector>
  </TitlesOfParts>
  <Company>LTU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Interpretability in nlp</dc:title>
  <dc:creator>Konstantina Nikolaidou</dc:creator>
  <cp:lastModifiedBy>Konstantina Nikolaidou</cp:lastModifiedBy>
  <cp:revision>313</cp:revision>
  <cp:lastPrinted>2012-01-19T08:37:06Z</cp:lastPrinted>
  <dcterms:created xsi:type="dcterms:W3CDTF">2020-05-13T12:38:28Z</dcterms:created>
  <dcterms:modified xsi:type="dcterms:W3CDTF">2020-05-22T11:22:25Z</dcterms:modified>
</cp:coreProperties>
</file>